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7" r:id="rId6"/>
    <p:sldId id="261" r:id="rId7"/>
    <p:sldId id="258" r:id="rId8"/>
    <p:sldId id="260"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87549" autoAdjust="0"/>
  </p:normalViewPr>
  <p:slideViewPr>
    <p:cSldViewPr snapToGrid="0">
      <p:cViewPr varScale="1">
        <p:scale>
          <a:sx n="56" d="100"/>
          <a:sy n="56" d="100"/>
        </p:scale>
        <p:origin x="12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9B706A-E60F-4C41-8EA1-9CDC0635F97B}"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5708B4FD-E5E1-4E0D-B127-A0A89DF273EF}">
      <dgm:prSet custT="1"/>
      <dgm:spPr/>
      <dgm:t>
        <a:bodyPr/>
        <a:lstStyle/>
        <a:p>
          <a:r>
            <a:rPr lang="en-US" sz="1600" b="0" i="0" dirty="0"/>
            <a:t>Uplift Education places a high priority on the social and emotional health of our scholars. Uplift Education’s Counseling Services Program brings a licensed mental health professional to each school to promote the social-emotional well-being of our scholars.</a:t>
          </a:r>
          <a:endParaRPr lang="en-US" sz="1600" dirty="0"/>
        </a:p>
      </dgm:t>
    </dgm:pt>
    <dgm:pt modelId="{16F0C87B-A02E-4ED4-8211-A5D35964C7F1}" type="parTrans" cxnId="{3836C4C2-3BBF-44FB-9A8D-ECC45A1D602C}">
      <dgm:prSet/>
      <dgm:spPr/>
      <dgm:t>
        <a:bodyPr/>
        <a:lstStyle/>
        <a:p>
          <a:endParaRPr lang="en-US"/>
        </a:p>
      </dgm:t>
    </dgm:pt>
    <dgm:pt modelId="{8BBBEE0E-91DC-422F-905E-89F8596B38DA}" type="sibTrans" cxnId="{3836C4C2-3BBF-44FB-9A8D-ECC45A1D602C}">
      <dgm:prSet/>
      <dgm:spPr/>
      <dgm:t>
        <a:bodyPr/>
        <a:lstStyle/>
        <a:p>
          <a:endParaRPr lang="en-US"/>
        </a:p>
      </dgm:t>
    </dgm:pt>
    <dgm:pt modelId="{3D08F38E-2BF0-4FC8-BE37-DD44F483BDA5}">
      <dgm:prSet custT="1"/>
      <dgm:spPr/>
      <dgm:t>
        <a:bodyPr/>
        <a:lstStyle/>
        <a:p>
          <a:r>
            <a:rPr lang="en-US" sz="1800" b="0" i="0" dirty="0"/>
            <a:t>We are happy to extend our social and emotional health focus beyond the campus to our families through free family therapy services.</a:t>
          </a:r>
          <a:endParaRPr lang="en-US" sz="1800" dirty="0"/>
        </a:p>
      </dgm:t>
    </dgm:pt>
    <dgm:pt modelId="{DA6BABB5-0077-4561-9A8A-CA27248E39E5}" type="parTrans" cxnId="{A7CD224F-F5F3-48B2-9521-59A3766FF04D}">
      <dgm:prSet/>
      <dgm:spPr/>
      <dgm:t>
        <a:bodyPr/>
        <a:lstStyle/>
        <a:p>
          <a:endParaRPr lang="en-US"/>
        </a:p>
      </dgm:t>
    </dgm:pt>
    <dgm:pt modelId="{0AEF2183-C912-417B-80A4-92E8A0E9647D}" type="sibTrans" cxnId="{A7CD224F-F5F3-48B2-9521-59A3766FF04D}">
      <dgm:prSet/>
      <dgm:spPr/>
      <dgm:t>
        <a:bodyPr/>
        <a:lstStyle/>
        <a:p>
          <a:endParaRPr lang="en-US"/>
        </a:p>
      </dgm:t>
    </dgm:pt>
    <dgm:pt modelId="{63B5916E-D611-4E9E-A9D9-15FC65B563A1}">
      <dgm:prSet custT="1"/>
      <dgm:spPr/>
      <dgm:t>
        <a:bodyPr/>
        <a:lstStyle/>
        <a:p>
          <a:r>
            <a:rPr lang="en-US" sz="1800"/>
            <a:t>Available in English and Spanish</a:t>
          </a:r>
        </a:p>
      </dgm:t>
    </dgm:pt>
    <dgm:pt modelId="{D684AFDC-41F8-485E-98CF-1FBE5BDB411C}" type="parTrans" cxnId="{28F27405-83AE-4A57-93A5-43A0FF31B3BA}">
      <dgm:prSet/>
      <dgm:spPr/>
      <dgm:t>
        <a:bodyPr/>
        <a:lstStyle/>
        <a:p>
          <a:endParaRPr lang="en-US"/>
        </a:p>
      </dgm:t>
    </dgm:pt>
    <dgm:pt modelId="{DCF0A545-B032-46B9-B393-D62DF7FB42E0}" type="sibTrans" cxnId="{28F27405-83AE-4A57-93A5-43A0FF31B3BA}">
      <dgm:prSet/>
      <dgm:spPr/>
      <dgm:t>
        <a:bodyPr/>
        <a:lstStyle/>
        <a:p>
          <a:endParaRPr lang="en-US"/>
        </a:p>
      </dgm:t>
    </dgm:pt>
    <dgm:pt modelId="{C737227E-6D5E-4382-A58B-CAE826E8CDD3}">
      <dgm:prSet custT="1"/>
      <dgm:spPr/>
      <dgm:t>
        <a:bodyPr/>
        <a:lstStyle/>
        <a:p>
          <a:r>
            <a:rPr lang="en-US" sz="1800" dirty="0"/>
            <a:t>Can help families improve communication and resolve problems.</a:t>
          </a:r>
        </a:p>
      </dgm:t>
    </dgm:pt>
    <dgm:pt modelId="{0B915916-7981-4469-AF92-A6A7C3063CF2}" type="parTrans" cxnId="{DE4E72B9-6F71-4057-85C6-1DC407C1847D}">
      <dgm:prSet/>
      <dgm:spPr/>
      <dgm:t>
        <a:bodyPr/>
        <a:lstStyle/>
        <a:p>
          <a:endParaRPr lang="en-US"/>
        </a:p>
      </dgm:t>
    </dgm:pt>
    <dgm:pt modelId="{CD6270A0-4B0A-43B9-9108-DEDE9C512E6D}" type="sibTrans" cxnId="{DE4E72B9-6F71-4057-85C6-1DC407C1847D}">
      <dgm:prSet/>
      <dgm:spPr/>
      <dgm:t>
        <a:bodyPr/>
        <a:lstStyle/>
        <a:p>
          <a:endParaRPr lang="en-US"/>
        </a:p>
      </dgm:t>
    </dgm:pt>
    <dgm:pt modelId="{E47D6F71-FB6A-46D7-9AD7-B3DEBDD6733C}">
      <dgm:prSet custT="1"/>
      <dgm:spPr/>
      <dgm:t>
        <a:bodyPr/>
        <a:lstStyle/>
        <a:p>
          <a:r>
            <a:rPr lang="en-US" sz="2000" dirty="0"/>
            <a:t>Can include all members of the family, just those willing or able to participate, or other individuals close to the family. </a:t>
          </a:r>
        </a:p>
      </dgm:t>
    </dgm:pt>
    <dgm:pt modelId="{77201F1C-4993-46B0-A88A-AC7C33F11E00}" type="parTrans" cxnId="{243389FB-64D7-4560-8104-BF0FFA875650}">
      <dgm:prSet/>
      <dgm:spPr/>
      <dgm:t>
        <a:bodyPr/>
        <a:lstStyle/>
        <a:p>
          <a:endParaRPr lang="en-US"/>
        </a:p>
      </dgm:t>
    </dgm:pt>
    <dgm:pt modelId="{490FB29A-9323-4092-B558-65F2AF85D8C2}" type="sibTrans" cxnId="{243389FB-64D7-4560-8104-BF0FFA875650}">
      <dgm:prSet/>
      <dgm:spPr/>
      <dgm:t>
        <a:bodyPr/>
        <a:lstStyle/>
        <a:p>
          <a:endParaRPr lang="en-US"/>
        </a:p>
      </dgm:t>
    </dgm:pt>
    <dgm:pt modelId="{F043A60D-BDF2-4C6F-A262-857D4B3245F8}" type="pres">
      <dgm:prSet presAssocID="{999B706A-E60F-4C41-8EA1-9CDC0635F97B}" presName="linear" presStyleCnt="0">
        <dgm:presLayoutVars>
          <dgm:animLvl val="lvl"/>
          <dgm:resizeHandles val="exact"/>
        </dgm:presLayoutVars>
      </dgm:prSet>
      <dgm:spPr/>
    </dgm:pt>
    <dgm:pt modelId="{D003C5C9-F73E-4CED-BDCB-60FEC63DEAE4}" type="pres">
      <dgm:prSet presAssocID="{5708B4FD-E5E1-4E0D-B127-A0A89DF273EF}" presName="parentText" presStyleLbl="node1" presStyleIdx="0" presStyleCnt="5">
        <dgm:presLayoutVars>
          <dgm:chMax val="0"/>
          <dgm:bulletEnabled val="1"/>
        </dgm:presLayoutVars>
      </dgm:prSet>
      <dgm:spPr/>
    </dgm:pt>
    <dgm:pt modelId="{07C681B9-B931-4CDE-BB86-562550F096D0}" type="pres">
      <dgm:prSet presAssocID="{8BBBEE0E-91DC-422F-905E-89F8596B38DA}" presName="spacer" presStyleCnt="0"/>
      <dgm:spPr/>
    </dgm:pt>
    <dgm:pt modelId="{30E4E251-F8DA-458A-8148-1A7D23B44280}" type="pres">
      <dgm:prSet presAssocID="{3D08F38E-2BF0-4FC8-BE37-DD44F483BDA5}" presName="parentText" presStyleLbl="node1" presStyleIdx="1" presStyleCnt="5">
        <dgm:presLayoutVars>
          <dgm:chMax val="0"/>
          <dgm:bulletEnabled val="1"/>
        </dgm:presLayoutVars>
      </dgm:prSet>
      <dgm:spPr/>
    </dgm:pt>
    <dgm:pt modelId="{0C5FEA3E-D80F-462B-840A-2B241F7149B7}" type="pres">
      <dgm:prSet presAssocID="{0AEF2183-C912-417B-80A4-92E8A0E9647D}" presName="spacer" presStyleCnt="0"/>
      <dgm:spPr/>
    </dgm:pt>
    <dgm:pt modelId="{49D04E0E-15DF-42B3-AFAB-A16912A79486}" type="pres">
      <dgm:prSet presAssocID="{63B5916E-D611-4E9E-A9D9-15FC65B563A1}" presName="parentText" presStyleLbl="node1" presStyleIdx="2" presStyleCnt="5">
        <dgm:presLayoutVars>
          <dgm:chMax val="0"/>
          <dgm:bulletEnabled val="1"/>
        </dgm:presLayoutVars>
      </dgm:prSet>
      <dgm:spPr/>
    </dgm:pt>
    <dgm:pt modelId="{C89288BD-F726-4177-8E2F-D70C5883A489}" type="pres">
      <dgm:prSet presAssocID="{DCF0A545-B032-46B9-B393-D62DF7FB42E0}" presName="spacer" presStyleCnt="0"/>
      <dgm:spPr/>
    </dgm:pt>
    <dgm:pt modelId="{64806AF2-D27C-4041-B650-FE79B0283133}" type="pres">
      <dgm:prSet presAssocID="{C737227E-6D5E-4382-A58B-CAE826E8CDD3}" presName="parentText" presStyleLbl="node1" presStyleIdx="3" presStyleCnt="5">
        <dgm:presLayoutVars>
          <dgm:chMax val="0"/>
          <dgm:bulletEnabled val="1"/>
        </dgm:presLayoutVars>
      </dgm:prSet>
      <dgm:spPr/>
    </dgm:pt>
    <dgm:pt modelId="{B95E1AC1-1D57-479E-8D65-7872E5951638}" type="pres">
      <dgm:prSet presAssocID="{CD6270A0-4B0A-43B9-9108-DEDE9C512E6D}" presName="spacer" presStyleCnt="0"/>
      <dgm:spPr/>
    </dgm:pt>
    <dgm:pt modelId="{88FDCA89-2932-4704-8282-0C819355B0F8}" type="pres">
      <dgm:prSet presAssocID="{E47D6F71-FB6A-46D7-9AD7-B3DEBDD6733C}" presName="parentText" presStyleLbl="node1" presStyleIdx="4" presStyleCnt="5">
        <dgm:presLayoutVars>
          <dgm:chMax val="0"/>
          <dgm:bulletEnabled val="1"/>
        </dgm:presLayoutVars>
      </dgm:prSet>
      <dgm:spPr/>
    </dgm:pt>
  </dgm:ptLst>
  <dgm:cxnLst>
    <dgm:cxn modelId="{28F27405-83AE-4A57-93A5-43A0FF31B3BA}" srcId="{999B706A-E60F-4C41-8EA1-9CDC0635F97B}" destId="{63B5916E-D611-4E9E-A9D9-15FC65B563A1}" srcOrd="2" destOrd="0" parTransId="{D684AFDC-41F8-485E-98CF-1FBE5BDB411C}" sibTransId="{DCF0A545-B032-46B9-B393-D62DF7FB42E0}"/>
    <dgm:cxn modelId="{D2E70A63-3530-4338-B95E-D5D61F5B4B55}" type="presOf" srcId="{999B706A-E60F-4C41-8EA1-9CDC0635F97B}" destId="{F043A60D-BDF2-4C6F-A262-857D4B3245F8}" srcOrd="0" destOrd="0" presId="urn:microsoft.com/office/officeart/2005/8/layout/vList2"/>
    <dgm:cxn modelId="{A7CD224F-F5F3-48B2-9521-59A3766FF04D}" srcId="{999B706A-E60F-4C41-8EA1-9CDC0635F97B}" destId="{3D08F38E-2BF0-4FC8-BE37-DD44F483BDA5}" srcOrd="1" destOrd="0" parTransId="{DA6BABB5-0077-4561-9A8A-CA27248E39E5}" sibTransId="{0AEF2183-C912-417B-80A4-92E8A0E9647D}"/>
    <dgm:cxn modelId="{E2E0EF75-24DA-44E4-AE54-580C8F919666}" type="presOf" srcId="{63B5916E-D611-4E9E-A9D9-15FC65B563A1}" destId="{49D04E0E-15DF-42B3-AFAB-A16912A79486}" srcOrd="0" destOrd="0" presId="urn:microsoft.com/office/officeart/2005/8/layout/vList2"/>
    <dgm:cxn modelId="{56676688-47E3-4F43-BC1A-E786BC77395A}" type="presOf" srcId="{E47D6F71-FB6A-46D7-9AD7-B3DEBDD6733C}" destId="{88FDCA89-2932-4704-8282-0C819355B0F8}" srcOrd="0" destOrd="0" presId="urn:microsoft.com/office/officeart/2005/8/layout/vList2"/>
    <dgm:cxn modelId="{C0104BA3-C4DD-4863-8E31-F61C5317A7DE}" type="presOf" srcId="{5708B4FD-E5E1-4E0D-B127-A0A89DF273EF}" destId="{D003C5C9-F73E-4CED-BDCB-60FEC63DEAE4}" srcOrd="0" destOrd="0" presId="urn:microsoft.com/office/officeart/2005/8/layout/vList2"/>
    <dgm:cxn modelId="{E8C29DA9-771F-4F3D-9E4E-274549E6F0A3}" type="presOf" srcId="{3D08F38E-2BF0-4FC8-BE37-DD44F483BDA5}" destId="{30E4E251-F8DA-458A-8148-1A7D23B44280}" srcOrd="0" destOrd="0" presId="urn:microsoft.com/office/officeart/2005/8/layout/vList2"/>
    <dgm:cxn modelId="{DE4E72B9-6F71-4057-85C6-1DC407C1847D}" srcId="{999B706A-E60F-4C41-8EA1-9CDC0635F97B}" destId="{C737227E-6D5E-4382-A58B-CAE826E8CDD3}" srcOrd="3" destOrd="0" parTransId="{0B915916-7981-4469-AF92-A6A7C3063CF2}" sibTransId="{CD6270A0-4B0A-43B9-9108-DEDE9C512E6D}"/>
    <dgm:cxn modelId="{3836C4C2-3BBF-44FB-9A8D-ECC45A1D602C}" srcId="{999B706A-E60F-4C41-8EA1-9CDC0635F97B}" destId="{5708B4FD-E5E1-4E0D-B127-A0A89DF273EF}" srcOrd="0" destOrd="0" parTransId="{16F0C87B-A02E-4ED4-8211-A5D35964C7F1}" sibTransId="{8BBBEE0E-91DC-422F-905E-89F8596B38DA}"/>
    <dgm:cxn modelId="{A60A9AD5-B29F-4EC5-9B62-897C4EE230FF}" type="presOf" srcId="{C737227E-6D5E-4382-A58B-CAE826E8CDD3}" destId="{64806AF2-D27C-4041-B650-FE79B0283133}" srcOrd="0" destOrd="0" presId="urn:microsoft.com/office/officeart/2005/8/layout/vList2"/>
    <dgm:cxn modelId="{243389FB-64D7-4560-8104-BF0FFA875650}" srcId="{999B706A-E60F-4C41-8EA1-9CDC0635F97B}" destId="{E47D6F71-FB6A-46D7-9AD7-B3DEBDD6733C}" srcOrd="4" destOrd="0" parTransId="{77201F1C-4993-46B0-A88A-AC7C33F11E00}" sibTransId="{490FB29A-9323-4092-B558-65F2AF85D8C2}"/>
    <dgm:cxn modelId="{72703634-0EA8-4B70-9EF0-3EFBF78B4BE5}" type="presParOf" srcId="{F043A60D-BDF2-4C6F-A262-857D4B3245F8}" destId="{D003C5C9-F73E-4CED-BDCB-60FEC63DEAE4}" srcOrd="0" destOrd="0" presId="urn:microsoft.com/office/officeart/2005/8/layout/vList2"/>
    <dgm:cxn modelId="{4533C877-E14B-4A60-A2A6-4670472C701E}" type="presParOf" srcId="{F043A60D-BDF2-4C6F-A262-857D4B3245F8}" destId="{07C681B9-B931-4CDE-BB86-562550F096D0}" srcOrd="1" destOrd="0" presId="urn:microsoft.com/office/officeart/2005/8/layout/vList2"/>
    <dgm:cxn modelId="{1E06C316-A174-46B8-A9CC-1C8ACE27542A}" type="presParOf" srcId="{F043A60D-BDF2-4C6F-A262-857D4B3245F8}" destId="{30E4E251-F8DA-458A-8148-1A7D23B44280}" srcOrd="2" destOrd="0" presId="urn:microsoft.com/office/officeart/2005/8/layout/vList2"/>
    <dgm:cxn modelId="{6C5CEF0A-3D49-49C0-9837-E95A16AEB2C0}" type="presParOf" srcId="{F043A60D-BDF2-4C6F-A262-857D4B3245F8}" destId="{0C5FEA3E-D80F-462B-840A-2B241F7149B7}" srcOrd="3" destOrd="0" presId="urn:microsoft.com/office/officeart/2005/8/layout/vList2"/>
    <dgm:cxn modelId="{6220D589-DE06-46B2-95BA-E764CF0D0B2B}" type="presParOf" srcId="{F043A60D-BDF2-4C6F-A262-857D4B3245F8}" destId="{49D04E0E-15DF-42B3-AFAB-A16912A79486}" srcOrd="4" destOrd="0" presId="urn:microsoft.com/office/officeart/2005/8/layout/vList2"/>
    <dgm:cxn modelId="{9F301678-8051-41C5-A345-B37F802BCBCE}" type="presParOf" srcId="{F043A60D-BDF2-4C6F-A262-857D4B3245F8}" destId="{C89288BD-F726-4177-8E2F-D70C5883A489}" srcOrd="5" destOrd="0" presId="urn:microsoft.com/office/officeart/2005/8/layout/vList2"/>
    <dgm:cxn modelId="{DDE0E922-DD35-4D44-8E95-295C3BCA5F25}" type="presParOf" srcId="{F043A60D-BDF2-4C6F-A262-857D4B3245F8}" destId="{64806AF2-D27C-4041-B650-FE79B0283133}" srcOrd="6" destOrd="0" presId="urn:microsoft.com/office/officeart/2005/8/layout/vList2"/>
    <dgm:cxn modelId="{1BCE912D-5605-4A0F-A173-79D4EB20BCCB}" type="presParOf" srcId="{F043A60D-BDF2-4C6F-A262-857D4B3245F8}" destId="{B95E1AC1-1D57-479E-8D65-7872E5951638}" srcOrd="7" destOrd="0" presId="urn:microsoft.com/office/officeart/2005/8/layout/vList2"/>
    <dgm:cxn modelId="{81C72396-75E2-4B85-813C-4237904095E7}" type="presParOf" srcId="{F043A60D-BDF2-4C6F-A262-857D4B3245F8}" destId="{88FDCA89-2932-4704-8282-0C819355B0F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062EF1-219F-442B-8291-19850F4E0555}" type="doc">
      <dgm:prSet loTypeId="urn:microsoft.com/office/officeart/2005/8/layout/hierarchy1" loCatId="hierarchy" qsTypeId="urn:microsoft.com/office/officeart/2005/8/quickstyle/simple2" qsCatId="simple" csTypeId="urn:microsoft.com/office/officeart/2005/8/colors/accent0_3" csCatId="mainScheme" phldr="1"/>
      <dgm:spPr/>
      <dgm:t>
        <a:bodyPr/>
        <a:lstStyle/>
        <a:p>
          <a:endParaRPr lang="en-US"/>
        </a:p>
      </dgm:t>
    </dgm:pt>
    <dgm:pt modelId="{43E309D3-0509-47B8-86EF-4209BAF74741}">
      <dgm:prSet/>
      <dgm:spPr/>
      <dgm:t>
        <a:bodyPr/>
        <a:lstStyle/>
        <a:p>
          <a:r>
            <a:rPr lang="en-US" b="0" i="0" baseline="0" dirty="0"/>
            <a:t>For more information, please email us at counseling@uplifteducation.org, use the QR code or visit us on the web at upliftparent.org/Page/15636.</a:t>
          </a:r>
          <a:endParaRPr lang="en-US" dirty="0"/>
        </a:p>
      </dgm:t>
    </dgm:pt>
    <dgm:pt modelId="{90E60A49-E140-4744-AAEE-8C4653DD920F}" type="parTrans" cxnId="{50122C68-F4F7-4109-A420-EFFA32BBC5F4}">
      <dgm:prSet/>
      <dgm:spPr/>
      <dgm:t>
        <a:bodyPr/>
        <a:lstStyle/>
        <a:p>
          <a:endParaRPr lang="en-US"/>
        </a:p>
      </dgm:t>
    </dgm:pt>
    <dgm:pt modelId="{9EC0BAD0-930D-4CD5-B80B-425AA43DC893}" type="sibTrans" cxnId="{50122C68-F4F7-4109-A420-EFFA32BBC5F4}">
      <dgm:prSet/>
      <dgm:spPr/>
      <dgm:t>
        <a:bodyPr/>
        <a:lstStyle/>
        <a:p>
          <a:endParaRPr lang="en-US"/>
        </a:p>
      </dgm:t>
    </dgm:pt>
    <dgm:pt modelId="{EDAFC845-317C-49DF-8547-289B83421479}" type="pres">
      <dgm:prSet presAssocID="{FB062EF1-219F-442B-8291-19850F4E0555}" presName="hierChild1" presStyleCnt="0">
        <dgm:presLayoutVars>
          <dgm:chPref val="1"/>
          <dgm:dir/>
          <dgm:animOne val="branch"/>
          <dgm:animLvl val="lvl"/>
          <dgm:resizeHandles/>
        </dgm:presLayoutVars>
      </dgm:prSet>
      <dgm:spPr/>
    </dgm:pt>
    <dgm:pt modelId="{69FC0183-FE19-4CE6-B184-F6612F67EC57}" type="pres">
      <dgm:prSet presAssocID="{43E309D3-0509-47B8-86EF-4209BAF74741}" presName="hierRoot1" presStyleCnt="0"/>
      <dgm:spPr/>
    </dgm:pt>
    <dgm:pt modelId="{96965A63-C3AD-43DE-9EA1-12167B2D15F2}" type="pres">
      <dgm:prSet presAssocID="{43E309D3-0509-47B8-86EF-4209BAF74741}" presName="composite" presStyleCnt="0"/>
      <dgm:spPr/>
    </dgm:pt>
    <dgm:pt modelId="{5AA65BBB-8132-4DCF-86AD-B9E95729B278}" type="pres">
      <dgm:prSet presAssocID="{43E309D3-0509-47B8-86EF-4209BAF74741}" presName="background" presStyleLbl="node0" presStyleIdx="0" presStyleCnt="1"/>
      <dgm:spPr/>
    </dgm:pt>
    <dgm:pt modelId="{F9039039-8BF0-48A7-A072-C7EB5DC862E5}" type="pres">
      <dgm:prSet presAssocID="{43E309D3-0509-47B8-86EF-4209BAF74741}" presName="text" presStyleLbl="fgAcc0" presStyleIdx="0" presStyleCnt="1" custLinFactNeighborX="-15266" custLinFactNeighborY="-43384">
        <dgm:presLayoutVars>
          <dgm:chPref val="3"/>
        </dgm:presLayoutVars>
      </dgm:prSet>
      <dgm:spPr/>
    </dgm:pt>
    <dgm:pt modelId="{D6A3D6E1-34DF-4960-9B28-87CE44B673EB}" type="pres">
      <dgm:prSet presAssocID="{43E309D3-0509-47B8-86EF-4209BAF74741}" presName="hierChild2" presStyleCnt="0"/>
      <dgm:spPr/>
    </dgm:pt>
  </dgm:ptLst>
  <dgm:cxnLst>
    <dgm:cxn modelId="{50122C68-F4F7-4109-A420-EFFA32BBC5F4}" srcId="{FB062EF1-219F-442B-8291-19850F4E0555}" destId="{43E309D3-0509-47B8-86EF-4209BAF74741}" srcOrd="0" destOrd="0" parTransId="{90E60A49-E140-4744-AAEE-8C4653DD920F}" sibTransId="{9EC0BAD0-930D-4CD5-B80B-425AA43DC893}"/>
    <dgm:cxn modelId="{2CD1ED56-ED01-43D2-BBAC-406CAAEC1C2D}" type="presOf" srcId="{FB062EF1-219F-442B-8291-19850F4E0555}" destId="{EDAFC845-317C-49DF-8547-289B83421479}" srcOrd="0" destOrd="0" presId="urn:microsoft.com/office/officeart/2005/8/layout/hierarchy1"/>
    <dgm:cxn modelId="{F2CC35B5-8B23-4F26-8EFF-834D9E085240}" type="presOf" srcId="{43E309D3-0509-47B8-86EF-4209BAF74741}" destId="{F9039039-8BF0-48A7-A072-C7EB5DC862E5}" srcOrd="0" destOrd="0" presId="urn:microsoft.com/office/officeart/2005/8/layout/hierarchy1"/>
    <dgm:cxn modelId="{2D2B684C-F270-4699-AB58-D1877AA22FB0}" type="presParOf" srcId="{EDAFC845-317C-49DF-8547-289B83421479}" destId="{69FC0183-FE19-4CE6-B184-F6612F67EC57}" srcOrd="0" destOrd="0" presId="urn:microsoft.com/office/officeart/2005/8/layout/hierarchy1"/>
    <dgm:cxn modelId="{090BD685-AD56-45B4-95FD-AAA2AD2B7653}" type="presParOf" srcId="{69FC0183-FE19-4CE6-B184-F6612F67EC57}" destId="{96965A63-C3AD-43DE-9EA1-12167B2D15F2}" srcOrd="0" destOrd="0" presId="urn:microsoft.com/office/officeart/2005/8/layout/hierarchy1"/>
    <dgm:cxn modelId="{6C7D79F7-665F-4E9D-B35B-15EEFA8E5DC5}" type="presParOf" srcId="{96965A63-C3AD-43DE-9EA1-12167B2D15F2}" destId="{5AA65BBB-8132-4DCF-86AD-B9E95729B278}" srcOrd="0" destOrd="0" presId="urn:microsoft.com/office/officeart/2005/8/layout/hierarchy1"/>
    <dgm:cxn modelId="{5F56E315-7A63-4053-9494-B2C9E3E246EF}" type="presParOf" srcId="{96965A63-C3AD-43DE-9EA1-12167B2D15F2}" destId="{F9039039-8BF0-48A7-A072-C7EB5DC862E5}" srcOrd="1" destOrd="0" presId="urn:microsoft.com/office/officeart/2005/8/layout/hierarchy1"/>
    <dgm:cxn modelId="{9C621BEE-1802-4290-BCA4-665FCEA80152}" type="presParOf" srcId="{69FC0183-FE19-4CE6-B184-F6612F67EC57}" destId="{D6A3D6E1-34DF-4960-9B28-87CE44B673E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03C5C9-F73E-4CED-BDCB-60FEC63DEAE4}">
      <dsp:nvSpPr>
        <dsp:cNvPr id="0" name=""/>
        <dsp:cNvSpPr/>
      </dsp:nvSpPr>
      <dsp:spPr>
        <a:xfrm>
          <a:off x="0" y="1243"/>
          <a:ext cx="6263640" cy="108949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0" i="0" kern="1200" dirty="0"/>
            <a:t>Uplift Education places a high priority on the social and emotional health of our scholars. Uplift Education’s Counseling Services Program brings a licensed mental health professional to each school to promote the social-emotional well-being of our scholars.</a:t>
          </a:r>
          <a:endParaRPr lang="en-US" sz="1600" kern="1200" dirty="0"/>
        </a:p>
      </dsp:txBody>
      <dsp:txXfrm>
        <a:off x="53185" y="54428"/>
        <a:ext cx="6157270" cy="983123"/>
      </dsp:txXfrm>
    </dsp:sp>
    <dsp:sp modelId="{30E4E251-F8DA-458A-8148-1A7D23B44280}">
      <dsp:nvSpPr>
        <dsp:cNvPr id="0" name=""/>
        <dsp:cNvSpPr/>
      </dsp:nvSpPr>
      <dsp:spPr>
        <a:xfrm>
          <a:off x="0" y="1104420"/>
          <a:ext cx="6263640" cy="108949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t>We are happy to extend our social and emotional health focus beyond the campus to our families through free family therapy services.</a:t>
          </a:r>
          <a:endParaRPr lang="en-US" sz="1800" kern="1200" dirty="0"/>
        </a:p>
      </dsp:txBody>
      <dsp:txXfrm>
        <a:off x="53185" y="1157605"/>
        <a:ext cx="6157270" cy="983123"/>
      </dsp:txXfrm>
    </dsp:sp>
    <dsp:sp modelId="{49D04E0E-15DF-42B3-AFAB-A16912A79486}">
      <dsp:nvSpPr>
        <dsp:cNvPr id="0" name=""/>
        <dsp:cNvSpPr/>
      </dsp:nvSpPr>
      <dsp:spPr>
        <a:xfrm>
          <a:off x="0" y="2207597"/>
          <a:ext cx="6263640" cy="108949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Available in English and Spanish</a:t>
          </a:r>
        </a:p>
      </dsp:txBody>
      <dsp:txXfrm>
        <a:off x="53185" y="2260782"/>
        <a:ext cx="6157270" cy="983123"/>
      </dsp:txXfrm>
    </dsp:sp>
    <dsp:sp modelId="{64806AF2-D27C-4041-B650-FE79B0283133}">
      <dsp:nvSpPr>
        <dsp:cNvPr id="0" name=""/>
        <dsp:cNvSpPr/>
      </dsp:nvSpPr>
      <dsp:spPr>
        <a:xfrm>
          <a:off x="0" y="3310773"/>
          <a:ext cx="6263640" cy="108949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Can help families improve communication and resolve problems.</a:t>
          </a:r>
        </a:p>
      </dsp:txBody>
      <dsp:txXfrm>
        <a:off x="53185" y="3363958"/>
        <a:ext cx="6157270" cy="983123"/>
      </dsp:txXfrm>
    </dsp:sp>
    <dsp:sp modelId="{88FDCA89-2932-4704-8282-0C819355B0F8}">
      <dsp:nvSpPr>
        <dsp:cNvPr id="0" name=""/>
        <dsp:cNvSpPr/>
      </dsp:nvSpPr>
      <dsp:spPr>
        <a:xfrm>
          <a:off x="0" y="4413950"/>
          <a:ext cx="6263640" cy="1089493"/>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Can include all members of the family, just those willing or able to participate, or other individuals close to the family. </a:t>
          </a:r>
        </a:p>
      </dsp:txBody>
      <dsp:txXfrm>
        <a:off x="53185" y="4467135"/>
        <a:ext cx="6157270" cy="9831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A65BBB-8132-4DCF-86AD-B9E95729B278}">
      <dsp:nvSpPr>
        <dsp:cNvPr id="0" name=""/>
        <dsp:cNvSpPr/>
      </dsp:nvSpPr>
      <dsp:spPr>
        <a:xfrm>
          <a:off x="-581636" y="-552554"/>
          <a:ext cx="5234725" cy="3324050"/>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9039039-8BF0-48A7-A072-C7EB5DC862E5}">
      <dsp:nvSpPr>
        <dsp:cNvPr id="0" name=""/>
        <dsp:cNvSpPr/>
      </dsp:nvSpPr>
      <dsp:spPr>
        <a:xfrm>
          <a:off x="0" y="0"/>
          <a:ext cx="5234725" cy="332405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0" i="0" kern="1200" baseline="0" dirty="0"/>
            <a:t>For more information, please email us at counseling@uplifteducation.org, use the QR code or visit us on the web at upliftparent.org/Page/15636.</a:t>
          </a:r>
          <a:endParaRPr lang="en-US" sz="2800" kern="1200" dirty="0"/>
        </a:p>
      </dsp:txBody>
      <dsp:txXfrm>
        <a:off x="97358" y="97358"/>
        <a:ext cx="5040009" cy="31293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48EE3-61CB-48DF-A7E0-E1B96B9F28BC}" type="datetimeFigureOut">
              <a:rPr lang="en-US" smtClean="0"/>
              <a:t>12/16/2022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A20B25-7B8F-4EEF-BF84-DF489B6DAECC}" type="slidenum">
              <a:rPr lang="en-US" smtClean="0"/>
              <a:t>‹#›</a:t>
            </a:fld>
            <a:endParaRPr lang="en-US"/>
          </a:p>
        </p:txBody>
      </p:sp>
    </p:spTree>
    <p:extLst>
      <p:ext uri="{BB962C8B-B14F-4D97-AF65-F5344CB8AC3E}">
        <p14:creationId xmlns:p14="http://schemas.microsoft.com/office/powerpoint/2010/main" val="3042467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Los servicios receptivos consisten en actividades diseñadas para satisfacer las necesidades e inquietudes inmediatas de los estudiantes. Estas necesidades a menudo incluyen: consejería individual, consejería en grupos pequeños, consulta del personal, consejería de crisis y/o servir como una fuente de información y referencia para las familias de Uplift para la atención adecuada de salud mental.</a:t>
            </a:r>
          </a:p>
          <a:p>
            <a:endParaRPr lang="es-ES" dirty="0"/>
          </a:p>
          <a:p>
            <a:r>
              <a:rPr lang="es-ES" dirty="0"/>
              <a:t>plan de estudios de orientación y prevención: los consejeros sociales/conductuales brindan un plan de estudios de orientación que consta de lecciones psicoeducativas estructuradas para todos los estudiantes de Uplift </a:t>
            </a:r>
            <a:r>
              <a:rPr lang="es-ES" dirty="0" err="1"/>
              <a:t>Education</a:t>
            </a:r>
            <a:r>
              <a:rPr lang="es-ES" dirty="0"/>
              <a:t> en los grados k-12. El plan de estudios de orientación en Uplift </a:t>
            </a:r>
            <a:r>
              <a:rPr lang="es-ES" dirty="0" err="1"/>
              <a:t>Education</a:t>
            </a:r>
            <a:r>
              <a:rPr lang="es-ES" dirty="0"/>
              <a:t> está diseñado para promover el desarrollo positivo de la salud mental. Además, los consejeros sociales/conductuales brindan capacitaciones de prevención a los académicos sobre temas como la prevención del abuso de sustancias y la prevención de la violencia en el noviazgo adolescente</a:t>
            </a:r>
          </a:p>
          <a:p>
            <a:endParaRPr lang="es-ES" dirty="0"/>
          </a:p>
          <a:p>
            <a:r>
              <a:rPr lang="es-ES" dirty="0"/>
              <a:t>apoyo de sistemas: los consejeros sociales/conductuales ayudan a respaldar el éxito del sistema escolar en general al compartir su experiencia en salud mental con colegas, otros profesores de la escuela, líderes escolares, padres y socios de la comunidad. Los consejeros sociales/conductuales sirven como miembros permanentes de los comités relacionados con el servicio estudiantil, como SST/RTI, y están disponibles con cita previa para consultas para apoyar una variedad de necesidades.</a:t>
            </a:r>
            <a:endParaRPr lang="en-US" dirty="0"/>
          </a:p>
        </p:txBody>
      </p:sp>
      <p:sp>
        <p:nvSpPr>
          <p:cNvPr id="4" name="Slide Number Placeholder 3"/>
          <p:cNvSpPr>
            <a:spLocks noGrp="1"/>
          </p:cNvSpPr>
          <p:nvPr>
            <p:ph type="sldNum" sz="quarter" idx="5"/>
          </p:nvPr>
        </p:nvSpPr>
        <p:spPr/>
        <p:txBody>
          <a:bodyPr/>
          <a:lstStyle/>
          <a:p>
            <a:fld id="{82A20B25-7B8F-4EEF-BF84-DF489B6DAECC}" type="slidenum">
              <a:rPr lang="en-US" smtClean="0"/>
              <a:t>4</a:t>
            </a:fld>
            <a:endParaRPr lang="en-US"/>
          </a:p>
        </p:txBody>
      </p:sp>
    </p:spTree>
    <p:extLst>
      <p:ext uri="{BB962C8B-B14F-4D97-AF65-F5344CB8AC3E}">
        <p14:creationId xmlns:p14="http://schemas.microsoft.com/office/powerpoint/2010/main" val="1686252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s-ES" dirty="0"/>
              <a:t>Uplift </a:t>
            </a:r>
            <a:r>
              <a:rPr lang="es-ES" dirty="0" err="1"/>
              <a:t>Education</a:t>
            </a:r>
            <a:r>
              <a:rPr lang="es-ES" dirty="0"/>
              <a:t> otorga una alta prioridad a la salud social y emocional de nuestros estudiantes. El Programa de Servicios de Consejería de Uplift </a:t>
            </a:r>
            <a:r>
              <a:rPr lang="es-ES" dirty="0" err="1"/>
              <a:t>Education</a:t>
            </a:r>
            <a:r>
              <a:rPr lang="es-ES" dirty="0"/>
              <a:t> trae un profesional de salud mental con licencia a cada escuela para promover el bienestar socioemocional de nuestros estudiantes.</a:t>
            </a:r>
          </a:p>
          <a:p>
            <a:endParaRPr lang="es-ES" dirty="0"/>
          </a:p>
          <a:p>
            <a:r>
              <a:rPr lang="es-ES" dirty="0"/>
              <a:t>#2: Estamos felices de extender nuestro enfoque de salud social y emocional más allá del campus a nuestras familias a través de servicios gratuitos de terapia familiar.</a:t>
            </a:r>
          </a:p>
          <a:p>
            <a:endParaRPr lang="es-ES" dirty="0"/>
          </a:p>
          <a:p>
            <a:r>
              <a:rPr lang="es-ES" dirty="0"/>
              <a:t>#3: Disponible en ingles y también en español </a:t>
            </a:r>
          </a:p>
          <a:p>
            <a:endParaRPr lang="es-ES" dirty="0"/>
          </a:p>
          <a:p>
            <a:r>
              <a:rPr lang="es-ES" dirty="0"/>
              <a:t>#4: puede ayudar las familias a mejorar su comunicación entre ellos mismos y resolver problemas</a:t>
            </a:r>
          </a:p>
          <a:p>
            <a:endParaRPr lang="es-ES" dirty="0"/>
          </a:p>
          <a:p>
            <a:r>
              <a:rPr lang="es-ES" dirty="0"/>
              <a:t>#5: puede incluir cada miembro de la familia, solo los interesados, o gente cerca a la familia </a:t>
            </a:r>
            <a:endParaRPr lang="en-US" dirty="0"/>
          </a:p>
        </p:txBody>
      </p:sp>
      <p:sp>
        <p:nvSpPr>
          <p:cNvPr id="4" name="Slide Number Placeholder 3"/>
          <p:cNvSpPr>
            <a:spLocks noGrp="1"/>
          </p:cNvSpPr>
          <p:nvPr>
            <p:ph type="sldNum" sz="quarter" idx="5"/>
          </p:nvPr>
        </p:nvSpPr>
        <p:spPr/>
        <p:txBody>
          <a:bodyPr/>
          <a:lstStyle/>
          <a:p>
            <a:fld id="{82A20B25-7B8F-4EEF-BF84-DF489B6DAECC}" type="slidenum">
              <a:rPr lang="en-US" smtClean="0"/>
              <a:t>5</a:t>
            </a:fld>
            <a:endParaRPr lang="en-US"/>
          </a:p>
        </p:txBody>
      </p:sp>
    </p:spTree>
    <p:extLst>
      <p:ext uri="{BB962C8B-B14F-4D97-AF65-F5344CB8AC3E}">
        <p14:creationId xmlns:p14="http://schemas.microsoft.com/office/powerpoint/2010/main" val="410737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6B6C6-BF4E-1FE0-8D63-F729D132AF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00BFA7-A77F-C660-B357-44F8115555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3A6383-5887-F5D5-A09C-3EE2B3C30B89}"/>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5" name="Footer Placeholder 4">
            <a:extLst>
              <a:ext uri="{FF2B5EF4-FFF2-40B4-BE49-F238E27FC236}">
                <a16:creationId xmlns:a16="http://schemas.microsoft.com/office/drawing/2014/main" id="{33DB19BB-1000-C727-BB83-288AD91AC2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A830D7-CFD8-8DF7-6A7F-631D89FBCA76}"/>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3701254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085E4-0783-0429-0E13-F174CDF0B6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2E16E2-F603-EFDC-4E9B-C6130B6A32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F2192F-BCA4-28F9-C61C-9724CBEA19C1}"/>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5" name="Footer Placeholder 4">
            <a:extLst>
              <a:ext uri="{FF2B5EF4-FFF2-40B4-BE49-F238E27FC236}">
                <a16:creationId xmlns:a16="http://schemas.microsoft.com/office/drawing/2014/main" id="{752EDDD5-84EC-A223-FC77-720F8756E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A38CF-1AD2-D927-A1C0-024C06DC22CA}"/>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63598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43ABCB-02DA-20C1-345E-7352A32072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B7C0EB-AE24-85BB-0B3C-DEADAB2A8D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D3788-7762-2A87-A058-67E3C441E588}"/>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5" name="Footer Placeholder 4">
            <a:extLst>
              <a:ext uri="{FF2B5EF4-FFF2-40B4-BE49-F238E27FC236}">
                <a16:creationId xmlns:a16="http://schemas.microsoft.com/office/drawing/2014/main" id="{C188A516-29F3-8C4F-C996-464D61C28C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FE0208-0B02-C0C6-DCB9-4BBFD5D7953B}"/>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363008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E23C-1552-10DF-B429-33F6E1CB45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918829-4AE1-3B5B-4437-1BA392A40D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861486-3572-D3E6-7FD1-7F1A1E29AF88}"/>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5" name="Footer Placeholder 4">
            <a:extLst>
              <a:ext uri="{FF2B5EF4-FFF2-40B4-BE49-F238E27FC236}">
                <a16:creationId xmlns:a16="http://schemas.microsoft.com/office/drawing/2014/main" id="{496210F5-B02B-6744-E0D6-9FCA89C471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320A5-719A-3DF4-5243-382C11A45351}"/>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94544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7C4E7-660B-C5B0-0480-D59C27F968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225948-D3EB-0872-4465-9A4491CC37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2C3AEC-8908-70AE-DB95-E19A81357C3A}"/>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5" name="Footer Placeholder 4">
            <a:extLst>
              <a:ext uri="{FF2B5EF4-FFF2-40B4-BE49-F238E27FC236}">
                <a16:creationId xmlns:a16="http://schemas.microsoft.com/office/drawing/2014/main" id="{047755CC-E861-8B5B-DF53-066590772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2D735F-FD6B-B04E-5B9A-8FD7FCB84FD4}"/>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232835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0546-A090-E005-6822-F2AE96C3B2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A3E890-97C3-8270-9706-41CA79205A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2EB338-12D1-2FB7-7ACB-8ACC968A58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04662B-9A5A-7BCF-3915-656CE0FC45FC}"/>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6" name="Footer Placeholder 5">
            <a:extLst>
              <a:ext uri="{FF2B5EF4-FFF2-40B4-BE49-F238E27FC236}">
                <a16:creationId xmlns:a16="http://schemas.microsoft.com/office/drawing/2014/main" id="{C15060C7-4694-6735-AFA3-7BF50993A0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BDE1A-8430-6001-8577-EEF084CA123E}"/>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305533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9222E-E13C-7BE6-B8A5-EC9808521B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384D9D-7416-94AA-2E5A-CA21DE3A8C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B15BAF-E7D6-A610-3A8E-9C7E04C0D3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04B3B6-6BA3-4148-1B35-619E5CFE70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770BE7-E1AF-DCDB-7923-87375B8B05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80E9F9-65DD-BAC9-E402-817FFA5BDD4C}"/>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8" name="Footer Placeholder 7">
            <a:extLst>
              <a:ext uri="{FF2B5EF4-FFF2-40B4-BE49-F238E27FC236}">
                <a16:creationId xmlns:a16="http://schemas.microsoft.com/office/drawing/2014/main" id="{4E49CBE0-2843-E3CD-A3CB-E04C9AF73B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627959-F787-6F00-5858-129234EC88BC}"/>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879194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5CEA6-81D8-1856-C82A-574A923A7C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77C1FE-3302-F799-1D5A-0629A8A8FF69}"/>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4" name="Footer Placeholder 3">
            <a:extLst>
              <a:ext uri="{FF2B5EF4-FFF2-40B4-BE49-F238E27FC236}">
                <a16:creationId xmlns:a16="http://schemas.microsoft.com/office/drawing/2014/main" id="{D270918C-C001-800C-6BFF-6343C7BC8C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73F553-6443-FC30-1495-B66416FA7596}"/>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407977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23C409-6438-ACA4-8233-05E69E55625E}"/>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3" name="Footer Placeholder 2">
            <a:extLst>
              <a:ext uri="{FF2B5EF4-FFF2-40B4-BE49-F238E27FC236}">
                <a16:creationId xmlns:a16="http://schemas.microsoft.com/office/drawing/2014/main" id="{F72CFFA3-6748-4E6D-9D8F-B2C5F3866A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CACAA4-CD89-2D2C-630F-2947E7542B6E}"/>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1990615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2C198-2B62-4FB4-9FFF-15324177E8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EE38B0-7888-C471-FCD3-B4063CDAE5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F9A249-49D9-44C5-79AC-33531A0A12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8F193B-F8B9-F23B-3794-8FCE40A56C87}"/>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6" name="Footer Placeholder 5">
            <a:extLst>
              <a:ext uri="{FF2B5EF4-FFF2-40B4-BE49-F238E27FC236}">
                <a16:creationId xmlns:a16="http://schemas.microsoft.com/office/drawing/2014/main" id="{024336BF-554F-8EF1-0673-21D1719FB1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E35EFD-FFA2-1D88-CD84-4A287C486EF0}"/>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3685167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7F669-1B68-855E-2F02-D08AC036AF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8C00B7-2FE5-B62E-FCA9-EDA0BA86E4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CE39EB-2046-5C39-C44A-829D3C9380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1E9080-A5D2-E00C-9BDD-B86085C8540A}"/>
              </a:ext>
            </a:extLst>
          </p:cNvPr>
          <p:cNvSpPr>
            <a:spLocks noGrp="1"/>
          </p:cNvSpPr>
          <p:nvPr>
            <p:ph type="dt" sz="half" idx="10"/>
          </p:nvPr>
        </p:nvSpPr>
        <p:spPr/>
        <p:txBody>
          <a:bodyPr/>
          <a:lstStyle/>
          <a:p>
            <a:fld id="{D5A4548D-6153-4A75-9381-562504814A32}" type="datetimeFigureOut">
              <a:rPr lang="en-US" smtClean="0"/>
              <a:t>12/16/2022</a:t>
            </a:fld>
            <a:endParaRPr lang="en-US"/>
          </a:p>
        </p:txBody>
      </p:sp>
      <p:sp>
        <p:nvSpPr>
          <p:cNvPr id="6" name="Footer Placeholder 5">
            <a:extLst>
              <a:ext uri="{FF2B5EF4-FFF2-40B4-BE49-F238E27FC236}">
                <a16:creationId xmlns:a16="http://schemas.microsoft.com/office/drawing/2014/main" id="{AE5E630D-5C67-8C85-5075-694559954D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D68456-65BA-0F67-3224-BF4127F0FCD2}"/>
              </a:ext>
            </a:extLst>
          </p:cNvPr>
          <p:cNvSpPr>
            <a:spLocks noGrp="1"/>
          </p:cNvSpPr>
          <p:nvPr>
            <p:ph type="sldNum" sz="quarter" idx="12"/>
          </p:nvPr>
        </p:nvSpPr>
        <p:spPr/>
        <p:txBody>
          <a:bodyPr/>
          <a:lstStyle/>
          <a:p>
            <a:fld id="{3BEEAD58-99E3-4170-9ECE-C968C00CC195}" type="slidenum">
              <a:rPr lang="en-US" smtClean="0"/>
              <a:t>‹#›</a:t>
            </a:fld>
            <a:endParaRPr lang="en-US"/>
          </a:p>
        </p:txBody>
      </p:sp>
    </p:spTree>
    <p:extLst>
      <p:ext uri="{BB962C8B-B14F-4D97-AF65-F5344CB8AC3E}">
        <p14:creationId xmlns:p14="http://schemas.microsoft.com/office/powerpoint/2010/main" val="131647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E0042A-2BFE-83A4-5C89-A87C022111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679DE3-BDBB-100C-3A2E-93156A5B91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DFD489-0ED9-11EE-3A35-738FD5DAA3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4548D-6153-4A75-9381-562504814A32}" type="datetimeFigureOut">
              <a:rPr lang="en-US" smtClean="0"/>
              <a:t>12/16/2022</a:t>
            </a:fld>
            <a:endParaRPr lang="en-US"/>
          </a:p>
        </p:txBody>
      </p:sp>
      <p:sp>
        <p:nvSpPr>
          <p:cNvPr id="5" name="Footer Placeholder 4">
            <a:extLst>
              <a:ext uri="{FF2B5EF4-FFF2-40B4-BE49-F238E27FC236}">
                <a16:creationId xmlns:a16="http://schemas.microsoft.com/office/drawing/2014/main" id="{702CCFF3-B2C9-0366-D64E-88E9FA8281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AB80D6-EA6D-4070-6898-88379DB8D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EEAD58-99E3-4170-9ECE-C968C00CC195}" type="slidenum">
              <a:rPr lang="en-US" smtClean="0"/>
              <a:t>‹#›</a:t>
            </a:fld>
            <a:endParaRPr lang="en-US"/>
          </a:p>
        </p:txBody>
      </p:sp>
    </p:spTree>
    <p:extLst>
      <p:ext uri="{BB962C8B-B14F-4D97-AF65-F5344CB8AC3E}">
        <p14:creationId xmlns:p14="http://schemas.microsoft.com/office/powerpoint/2010/main" val="408312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10;&#10;Description automatically generated">
            <a:extLst>
              <a:ext uri="{FF2B5EF4-FFF2-40B4-BE49-F238E27FC236}">
                <a16:creationId xmlns:a16="http://schemas.microsoft.com/office/drawing/2014/main" id="{197E4EE6-418D-823A-46DF-0164A950E5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2568" y="643467"/>
            <a:ext cx="9646864" cy="5571065"/>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776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E34529-AE83-B463-5485-A255F4A19AB7}"/>
              </a:ext>
            </a:extLst>
          </p:cNvPr>
          <p:cNvSpPr>
            <a:spLocks noGrp="1"/>
          </p:cNvSpPr>
          <p:nvPr>
            <p:ph idx="1"/>
          </p:nvPr>
        </p:nvSpPr>
        <p:spPr>
          <a:xfrm>
            <a:off x="939800" y="799464"/>
            <a:ext cx="10515600" cy="4971415"/>
          </a:xfrm>
        </p:spPr>
        <p:txBody>
          <a:bodyPr>
            <a:normAutofit fontScale="92500" lnSpcReduction="20000"/>
          </a:bodyPr>
          <a:lstStyle/>
          <a:p>
            <a:r>
              <a:rPr lang="en-US" dirty="0"/>
              <a:t>The Department of Student Support Services at Uplift Education offers an innovative and robust mental health counseling program staffed by highly qualified mental health professionals, including, but not limited to, state Certified School Counselors (CSCs), Licensed Professional Counselors (LPCs), and/or Licensed Master Social Workers(LMSWs). Social/Behavioral Counselors at Uplift Education implement a school-based mental health model which prioritizes mental health and well-being of scholars. </a:t>
            </a:r>
          </a:p>
          <a:p>
            <a:r>
              <a:rPr lang="en-US" dirty="0"/>
              <a:t>Program components include</a:t>
            </a:r>
          </a:p>
          <a:p>
            <a:pPr lvl="1"/>
            <a:r>
              <a:rPr lang="en-US" sz="2800" dirty="0"/>
              <a:t>responsive counseling services</a:t>
            </a:r>
          </a:p>
          <a:p>
            <a:pPr lvl="1"/>
            <a:r>
              <a:rPr lang="en-US" sz="2800" dirty="0"/>
              <a:t>guidance and prevention curriculum</a:t>
            </a:r>
          </a:p>
          <a:p>
            <a:pPr lvl="1"/>
            <a:r>
              <a:rPr lang="en-US" sz="2800" dirty="0"/>
              <a:t>and system support</a:t>
            </a:r>
          </a:p>
          <a:p>
            <a:r>
              <a:rPr lang="en-US" dirty="0"/>
              <a:t> As licensed mental health clinicians, Uplift Counselors are proud to offer short-term professional mental health counseling services and crisis assessment.</a:t>
            </a:r>
          </a:p>
        </p:txBody>
      </p:sp>
    </p:spTree>
    <p:extLst>
      <p:ext uri="{BB962C8B-B14F-4D97-AF65-F5344CB8AC3E}">
        <p14:creationId xmlns:p14="http://schemas.microsoft.com/office/powerpoint/2010/main" val="2986322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E34529-AE83-B463-5485-A255F4A19AB7}"/>
              </a:ext>
            </a:extLst>
          </p:cNvPr>
          <p:cNvSpPr>
            <a:spLocks noGrp="1"/>
          </p:cNvSpPr>
          <p:nvPr>
            <p:ph idx="1"/>
          </p:nvPr>
        </p:nvSpPr>
        <p:spPr>
          <a:xfrm>
            <a:off x="939800" y="799464"/>
            <a:ext cx="10515600" cy="4971415"/>
          </a:xfrm>
        </p:spPr>
        <p:txBody>
          <a:bodyPr>
            <a:normAutofit fontScale="92500" lnSpcReduction="20000"/>
          </a:bodyPr>
          <a:lstStyle/>
          <a:p>
            <a:r>
              <a:rPr lang="es-ES" dirty="0"/>
              <a:t>El Departamento de Servicios de Apoyo Estudiantil de Uplift </a:t>
            </a:r>
            <a:r>
              <a:rPr lang="es-ES" dirty="0" err="1"/>
              <a:t>Education</a:t>
            </a:r>
            <a:r>
              <a:rPr lang="es-ES" dirty="0"/>
              <a:t> ofrece un programa innovador y sólido de asesoramiento sobre salud mental integrado por profesionales de la salud mental altamente calificados, que incluyen, entre otros, Consejeros escolares certificados (CSC) estatales, Consejeros profesionales con licencia (LPC) y/ o Trabajadores Sociales Maestros Licenciados (LMSW). Los consejeros sociales/conductuales de Uplift </a:t>
            </a:r>
            <a:r>
              <a:rPr lang="es-ES" dirty="0" err="1"/>
              <a:t>Education</a:t>
            </a:r>
            <a:r>
              <a:rPr lang="es-ES" dirty="0"/>
              <a:t> implementan un modelo de salud mental basado en la escuela que prioriza la salud mental y el bienestar de los estudiantes.</a:t>
            </a:r>
          </a:p>
          <a:p>
            <a:r>
              <a:rPr lang="es-ES" dirty="0"/>
              <a:t>Los componentes del programa incluyen</a:t>
            </a:r>
          </a:p>
          <a:p>
            <a:pPr lvl="1"/>
            <a:r>
              <a:rPr lang="es-ES" dirty="0"/>
              <a:t>servicios de consejería receptivos</a:t>
            </a:r>
          </a:p>
          <a:p>
            <a:pPr lvl="1"/>
            <a:r>
              <a:rPr lang="es-ES" dirty="0"/>
              <a:t>currículum de orientación y prevención</a:t>
            </a:r>
          </a:p>
          <a:p>
            <a:pPr lvl="1"/>
            <a:r>
              <a:rPr lang="es-ES" dirty="0"/>
              <a:t>y soporte del sistema</a:t>
            </a:r>
          </a:p>
          <a:p>
            <a:r>
              <a:rPr lang="es-ES" dirty="0"/>
              <a:t> Como profesionales licenciados en salud mental, Uplift </a:t>
            </a:r>
            <a:r>
              <a:rPr lang="es-ES" dirty="0" err="1"/>
              <a:t>Counselors</a:t>
            </a:r>
            <a:r>
              <a:rPr lang="es-ES" dirty="0"/>
              <a:t> se enorgullece de ofrecer servicios profesionales de asesoramiento de salud mental a corto plazo y evaluación de crisis.</a:t>
            </a:r>
            <a:endParaRPr lang="en-US" dirty="0"/>
          </a:p>
        </p:txBody>
      </p:sp>
    </p:spTree>
    <p:extLst>
      <p:ext uri="{BB962C8B-B14F-4D97-AF65-F5344CB8AC3E}">
        <p14:creationId xmlns:p14="http://schemas.microsoft.com/office/powerpoint/2010/main" val="2965148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E1C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Timeline&#10;&#10;Description automatically generated with low confidence">
            <a:extLst>
              <a:ext uri="{FF2B5EF4-FFF2-40B4-BE49-F238E27FC236}">
                <a16:creationId xmlns:a16="http://schemas.microsoft.com/office/drawing/2014/main" id="{3948B2B8-BBA7-DA81-6C1F-8B829E263271}"/>
              </a:ext>
            </a:extLst>
          </p:cNvPr>
          <p:cNvPicPr>
            <a:picLocks noChangeAspect="1"/>
          </p:cNvPicPr>
          <p:nvPr/>
        </p:nvPicPr>
        <p:blipFill>
          <a:blip r:embed="rId3"/>
          <a:stretch>
            <a:fillRect/>
          </a:stretch>
        </p:blipFill>
        <p:spPr>
          <a:xfrm>
            <a:off x="643467" y="866310"/>
            <a:ext cx="10905066" cy="5125380"/>
          </a:xfrm>
          <a:prstGeom prst="rect">
            <a:avLst/>
          </a:prstGeom>
        </p:spPr>
      </p:pic>
      <p:sp>
        <p:nvSpPr>
          <p:cNvPr id="5" name="TextBox 4">
            <a:extLst>
              <a:ext uri="{FF2B5EF4-FFF2-40B4-BE49-F238E27FC236}">
                <a16:creationId xmlns:a16="http://schemas.microsoft.com/office/drawing/2014/main" id="{C1C61D2A-2EC6-709A-3548-4190D5796B6A}"/>
              </a:ext>
            </a:extLst>
          </p:cNvPr>
          <p:cNvSpPr txBox="1"/>
          <p:nvPr/>
        </p:nvSpPr>
        <p:spPr>
          <a:xfrm>
            <a:off x="3048000" y="3248344"/>
            <a:ext cx="6096000" cy="369332"/>
          </a:xfrm>
          <a:prstGeom prst="rect">
            <a:avLst/>
          </a:prstGeom>
          <a:noFill/>
        </p:spPr>
        <p:txBody>
          <a:bodyPr wrap="square">
            <a:spAutoFit/>
          </a:bodyPr>
          <a:lstStyle/>
          <a:p>
            <a:endParaRPr lang="en-US" sz="1800"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288713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64878CE-A507-8D38-A2FF-20599BB2C693}"/>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Family Therapy</a:t>
            </a:r>
          </a:p>
        </p:txBody>
      </p:sp>
      <p:graphicFrame>
        <p:nvGraphicFramePr>
          <p:cNvPr id="5" name="Content Placeholder 2">
            <a:extLst>
              <a:ext uri="{FF2B5EF4-FFF2-40B4-BE49-F238E27FC236}">
                <a16:creationId xmlns:a16="http://schemas.microsoft.com/office/drawing/2014/main" id="{91F58A09-62BE-D636-BADA-982AD5BDE06D}"/>
              </a:ext>
            </a:extLst>
          </p:cNvPr>
          <p:cNvGraphicFramePr>
            <a:graphicFrameLocks noGrp="1"/>
          </p:cNvGraphicFramePr>
          <p:nvPr>
            <p:ph idx="1"/>
            <p:extLst>
              <p:ext uri="{D42A27DB-BD31-4B8C-83A1-F6EECF244321}">
                <p14:modId xmlns:p14="http://schemas.microsoft.com/office/powerpoint/2010/main" val="237596692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969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3EFA6C3-82DC-4131-9929-2523E6FD0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EC9469E-14CA-4358-BABC-CBF836A61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69680" cy="767978"/>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Text&#10;&#10;Description automatically generated">
            <a:extLst>
              <a:ext uri="{FF2B5EF4-FFF2-40B4-BE49-F238E27FC236}">
                <a16:creationId xmlns:a16="http://schemas.microsoft.com/office/drawing/2014/main" id="{753DE7C0-7B17-34C9-ADC0-C2180BCD032A}"/>
              </a:ext>
            </a:extLst>
          </p:cNvPr>
          <p:cNvPicPr>
            <a:picLocks noChangeAspect="1"/>
          </p:cNvPicPr>
          <p:nvPr/>
        </p:nvPicPr>
        <p:blipFill>
          <a:blip r:embed="rId2"/>
          <a:stretch>
            <a:fillRect/>
          </a:stretch>
        </p:blipFill>
        <p:spPr>
          <a:xfrm>
            <a:off x="1676287" y="1180530"/>
            <a:ext cx="2124299" cy="4922157"/>
          </a:xfrm>
          <a:prstGeom prst="rect">
            <a:avLst/>
          </a:prstGeom>
        </p:spPr>
      </p:pic>
      <p:graphicFrame>
        <p:nvGraphicFramePr>
          <p:cNvPr id="7" name="TextBox 4">
            <a:extLst>
              <a:ext uri="{FF2B5EF4-FFF2-40B4-BE49-F238E27FC236}">
                <a16:creationId xmlns:a16="http://schemas.microsoft.com/office/drawing/2014/main" id="{C4DEE911-71D2-7840-8990-56D540898E5F}"/>
              </a:ext>
            </a:extLst>
          </p:cNvPr>
          <p:cNvGraphicFramePr/>
          <p:nvPr>
            <p:extLst>
              <p:ext uri="{D42A27DB-BD31-4B8C-83A1-F6EECF244321}">
                <p14:modId xmlns:p14="http://schemas.microsoft.com/office/powerpoint/2010/main" val="644284474"/>
              </p:ext>
            </p:extLst>
          </p:nvPr>
        </p:nvGraphicFramePr>
        <p:xfrm>
          <a:off x="5381625" y="2194101"/>
          <a:ext cx="5816362" cy="3908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5058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8e17307-6548-4d3a-bd2d-bd97b8ddce87">
      <Terms xmlns="http://schemas.microsoft.com/office/infopath/2007/PartnerControls"/>
    </lcf76f155ced4ddcb4097134ff3c332f>
    <TaxCatchAll xmlns="046f1c9f-e6b3-4fe5-8975-86cc65a1624f" xsi:nil="true"/>
    <SharedWithUsers xmlns="046f1c9f-e6b3-4fe5-8975-86cc65a1624f">
      <UserInfo>
        <DisplayName>Mia Rodriguez</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C43D7A2265BD4CA7811B5E626140EF" ma:contentTypeVersion="13" ma:contentTypeDescription="Create a new document." ma:contentTypeScope="" ma:versionID="28e2727407cf73302cde019ba053f6d3">
  <xsd:schema xmlns:xsd="http://www.w3.org/2001/XMLSchema" xmlns:xs="http://www.w3.org/2001/XMLSchema" xmlns:p="http://schemas.microsoft.com/office/2006/metadata/properties" xmlns:ns2="58e17307-6548-4d3a-bd2d-bd97b8ddce87" xmlns:ns3="046f1c9f-e6b3-4fe5-8975-86cc65a1624f" targetNamespace="http://schemas.microsoft.com/office/2006/metadata/properties" ma:root="true" ma:fieldsID="4480707cdc55ff64ffdae6fd70ca8577" ns2:_="" ns3:_="">
    <xsd:import namespace="58e17307-6548-4d3a-bd2d-bd97b8ddce87"/>
    <xsd:import namespace="046f1c9f-e6b3-4fe5-8975-86cc65a1624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e17307-6548-4d3a-bd2d-bd97b8ddce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a83cb3b-04ff-4be0-b406-313ed6d6add7"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6f1c9f-e6b3-4fe5-8975-86cc65a1624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24d0d7a-0f22-4a8d-9940-2a7215ca8dcf}" ma:internalName="TaxCatchAll" ma:showField="CatchAllData" ma:web="046f1c9f-e6b3-4fe5-8975-86cc65a162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54D6BD-0522-48D0-82E9-6CF1606CAA8C}">
  <ds:schemaRefs>
    <ds:schemaRef ds:uri="http://schemas.microsoft.com/office/2006/metadata/properties"/>
    <ds:schemaRef ds:uri="http://schemas.microsoft.com/office/infopath/2007/PartnerControls"/>
    <ds:schemaRef ds:uri="58e17307-6548-4d3a-bd2d-bd97b8ddce87"/>
    <ds:schemaRef ds:uri="046f1c9f-e6b3-4fe5-8975-86cc65a1624f"/>
  </ds:schemaRefs>
</ds:datastoreItem>
</file>

<file path=customXml/itemProps2.xml><?xml version="1.0" encoding="utf-8"?>
<ds:datastoreItem xmlns:ds="http://schemas.openxmlformats.org/officeDocument/2006/customXml" ds:itemID="{60DB120D-5995-4A59-916E-9517797849B2}">
  <ds:schemaRefs>
    <ds:schemaRef ds:uri="http://schemas.microsoft.com/sharepoint/v3/contenttype/forms"/>
  </ds:schemaRefs>
</ds:datastoreItem>
</file>

<file path=customXml/itemProps3.xml><?xml version="1.0" encoding="utf-8"?>
<ds:datastoreItem xmlns:ds="http://schemas.openxmlformats.org/officeDocument/2006/customXml" ds:itemID="{CA84EDB3-9FA2-48B9-A388-E893C7B50D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e17307-6548-4d3a-bd2d-bd97b8ddce87"/>
    <ds:schemaRef ds:uri="046f1c9f-e6b3-4fe5-8975-86cc65a162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TotalTime>
  <Words>754</Words>
  <Application>Microsoft Office PowerPoint</Application>
  <PresentationFormat>Widescreen</PresentationFormat>
  <Paragraphs>35</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Family Therapy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Shantik Cole</dc:creator>
  <cp:lastModifiedBy>Amanda Martin</cp:lastModifiedBy>
  <cp:revision>2</cp:revision>
  <dcterms:created xsi:type="dcterms:W3CDTF">2022-04-26T05:19:47Z</dcterms:created>
  <dcterms:modified xsi:type="dcterms:W3CDTF">2022-12-16T20:33:21Z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0x010100F7C43D7A2265BD4CA7811B5E626140EF</vt:lpwstr>
  </property>
</Properties>
</file>